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5" r:id="rId9"/>
    <p:sldId id="265" r:id="rId10"/>
    <p:sldId id="270" r:id="rId11"/>
    <p:sldId id="276" r:id="rId12"/>
    <p:sldId id="271" r:id="rId13"/>
    <p:sldId id="272" r:id="rId14"/>
    <p:sldId id="266" r:id="rId15"/>
    <p:sldId id="267" r:id="rId16"/>
    <p:sldId id="268" r:id="rId17"/>
    <p:sldId id="274" r:id="rId1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75" d="100"/>
          <a:sy n="75" d="100"/>
        </p:scale>
        <p:origin x="114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3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2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8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0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6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39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29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81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78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f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F5FD59C6-BAE6-ECC5-54DB-DBD2A80AFA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-75567" y="-18875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898556-20E7-A0E1-F42B-681B594DA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981" y="1249363"/>
            <a:ext cx="4541888" cy="3204134"/>
          </a:xfrm>
        </p:spPr>
        <p:txBody>
          <a:bodyPr anchor="b">
            <a:normAutofit/>
          </a:bodyPr>
          <a:lstStyle/>
          <a:p>
            <a:r>
              <a:rPr lang="uk-UA" sz="4400" dirty="0">
                <a:solidFill>
                  <a:schemeClr val="bg1"/>
                </a:solidFill>
              </a:rPr>
              <a:t>Метеостанція та пожежна система на базі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 err="1">
                <a:solidFill>
                  <a:schemeClr val="bg1"/>
                </a:solidFill>
              </a:rPr>
              <a:t>NodeMCU</a:t>
            </a:r>
            <a:r>
              <a:rPr lang="en-US" sz="4400" dirty="0">
                <a:solidFill>
                  <a:schemeClr val="bg1"/>
                </a:solidFill>
              </a:rPr>
              <a:t> + Arduino Nano</a:t>
            </a:r>
            <a:endParaRPr lang="uk-UA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91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55B41-A999-8364-16D2-0F5E725F8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Діаграма коду. </a:t>
            </a:r>
            <a:r>
              <a:rPr lang="en-US" dirty="0" err="1"/>
              <a:t>NodeMCU</a:t>
            </a:r>
            <a:endParaRPr lang="uk-U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6BC7C1-4B45-B77C-8B32-639C8FB5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71" y="2202228"/>
            <a:ext cx="2679274" cy="4271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1F475B-3063-7AA9-A9DA-14C7DB50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66" y="2279383"/>
            <a:ext cx="4143591" cy="40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1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1A79-377F-1AB3-7CF1-C470393D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Відкриття серверу на прослуховування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3EDDE-51E7-CAEA-DD99-7A6A8663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2176160"/>
            <a:ext cx="8164064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06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1A79-377F-1AB3-7CF1-C470393D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Опис запиту до кліента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FCF76-B4B3-8512-F5C6-7B64F9BF2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46" y="2312943"/>
            <a:ext cx="8926171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1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1A79-377F-1AB3-7CF1-C470393D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Опис запиту до кліента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7E5CC-631F-3910-C5DC-DE8C731E3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2248731"/>
            <a:ext cx="7125694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95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9D14-106D-6B05-C99F-6B475FFA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Апаратний захист</a:t>
            </a:r>
            <a:r>
              <a:rPr lang="en-US" dirty="0"/>
              <a:t>. </a:t>
            </a:r>
            <a:r>
              <a:rPr lang="uk-UA" dirty="0"/>
              <a:t>Резистори та потенціометри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A4274-3D7E-3168-1278-0DE55FC3F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818" y="2264764"/>
            <a:ext cx="2295845" cy="1286054"/>
          </a:xfrm>
          <a:prstGeom prst="rect">
            <a:avLst/>
          </a:prstGeom>
        </p:spPr>
      </p:pic>
      <p:pic>
        <p:nvPicPr>
          <p:cNvPr id="6146" name="Picture 2" descr="Buy MQ2 Gas Sensor Module for LPG/Smoke Detection – QuartzComponents">
            <a:extLst>
              <a:ext uri="{FF2B5EF4-FFF2-40B4-BE49-F238E27FC236}">
                <a16:creationId xmlns:a16="http://schemas.microsoft.com/office/drawing/2014/main" id="{26A63046-7917-EE28-5AFB-C6D5DB556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59" y="2599770"/>
            <a:ext cx="5120425" cy="364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396E6A-2DE8-505E-3C44-D5B29B60B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340" y="3819101"/>
            <a:ext cx="2498065" cy="249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1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9D14-106D-6B05-C99F-6B475FFA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Апаратний захист. Стандарт </a:t>
            </a:r>
            <a:r>
              <a:rPr lang="en-US" dirty="0"/>
              <a:t>I2C</a:t>
            </a:r>
            <a:endParaRPr lang="uk-UA" dirty="0"/>
          </a:p>
        </p:txBody>
      </p:sp>
      <p:pic>
        <p:nvPicPr>
          <p:cNvPr id="8194" name="Picture 2" descr="I2C connection to LCD screen (PIC18F4553 / PCF8574)">
            <a:extLst>
              <a:ext uri="{FF2B5EF4-FFF2-40B4-BE49-F238E27FC236}">
                <a16:creationId xmlns:a16="http://schemas.microsoft.com/office/drawing/2014/main" id="{B3C4ECA1-4CA9-D7FF-EC68-24B5FEAE5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25" y="2167278"/>
            <a:ext cx="4509012" cy="414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2C Primer: What is I2C? (Part 1) | Analog Devices">
            <a:extLst>
              <a:ext uri="{FF2B5EF4-FFF2-40B4-BE49-F238E27FC236}">
                <a16:creationId xmlns:a16="http://schemas.microsoft.com/office/drawing/2014/main" id="{7C9D7BF4-C284-54E2-6BB8-7CCC12F2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81699"/>
            <a:ext cx="5620214" cy="224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249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B46176-8677-D203-6E56-3266D7765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58" y="2930125"/>
            <a:ext cx="3160826" cy="2987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FCBBE4-146C-51FE-1B4B-EE5F7FE75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715" y="2930125"/>
            <a:ext cx="5496171" cy="1092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69D14-106D-6B05-C99F-6B475FFA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Програмний захист. Реакція на сенсори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8B4EF9-BADE-283F-1BD1-F9593164C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9816" y="2748116"/>
            <a:ext cx="3178626" cy="33457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312811-F35A-6BB4-4011-C7B1FF647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735" y="4203437"/>
            <a:ext cx="3987060" cy="422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BF859-1E24-AAC9-3DFA-A66A5C654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384" y="5129785"/>
            <a:ext cx="5080000" cy="48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65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9D14-106D-6B05-C99F-6B475FFA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Інший функціонал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108B03-93D1-7FDA-8A0A-26DE0D4FD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532" y="2027530"/>
            <a:ext cx="4675364" cy="4180230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121B2AC-5F62-ED45-3E0A-2856AE98A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48673" y="1329018"/>
            <a:ext cx="3251505" cy="578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59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9D14-106D-6B05-C99F-6B475FFA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Використані компоненти. </a:t>
            </a:r>
            <a:r>
              <a:rPr lang="en-US" dirty="0" err="1"/>
              <a:t>NodeMCU</a:t>
            </a:r>
            <a:endParaRPr lang="uk-UA" dirty="0"/>
          </a:p>
        </p:txBody>
      </p:sp>
      <p:pic>
        <p:nvPicPr>
          <p:cNvPr id="1026" name="Picture 2" descr="ESP8266 Pinout Reference: Which GPIO pins should you use ...">
            <a:extLst>
              <a:ext uri="{FF2B5EF4-FFF2-40B4-BE49-F238E27FC236}">
                <a16:creationId xmlns:a16="http://schemas.microsoft.com/office/drawing/2014/main" id="{9BEB4BA6-C988-79DA-409B-7EF979AC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2169008"/>
            <a:ext cx="6957624" cy="461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067C2E-389D-9ACE-0B8C-9F21F25C7299}"/>
              </a:ext>
            </a:extLst>
          </p:cNvPr>
          <p:cNvSpPr txBox="1"/>
          <p:nvPr/>
        </p:nvSpPr>
        <p:spPr>
          <a:xfrm>
            <a:off x="7880259" y="2653068"/>
            <a:ext cx="297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WiFi</a:t>
            </a:r>
            <a:r>
              <a:rPr lang="en-US" dirty="0"/>
              <a:t> Module (ESP8266)</a:t>
            </a:r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1ED59-A460-CF65-E6C5-F59957B85981}"/>
              </a:ext>
            </a:extLst>
          </p:cNvPr>
          <p:cNvSpPr txBox="1"/>
          <p:nvPr/>
        </p:nvSpPr>
        <p:spPr>
          <a:xfrm>
            <a:off x="7880259" y="3252831"/>
            <a:ext cx="297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Server</a:t>
            </a:r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56245-056F-3A9B-8FE8-B2B3E9C5D492}"/>
              </a:ext>
            </a:extLst>
          </p:cNvPr>
          <p:cNvSpPr txBox="1"/>
          <p:nvPr/>
        </p:nvSpPr>
        <p:spPr>
          <a:xfrm>
            <a:off x="7880258" y="3835601"/>
            <a:ext cx="297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Sensor Collector (master)</a:t>
            </a:r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145C1-93F0-9E81-CB39-A61FF41F0972}"/>
              </a:ext>
            </a:extLst>
          </p:cNvPr>
          <p:cNvSpPr txBox="1"/>
          <p:nvPr/>
        </p:nvSpPr>
        <p:spPr>
          <a:xfrm>
            <a:off x="7880258" y="4418371"/>
            <a:ext cx="297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Logic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10487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rduino NANO Pinout Diagram | Microcontroller Tutorials">
            <a:extLst>
              <a:ext uri="{FF2B5EF4-FFF2-40B4-BE49-F238E27FC236}">
                <a16:creationId xmlns:a16="http://schemas.microsoft.com/office/drawing/2014/main" id="{A9B87B47-A268-4157-7558-BBD791CF0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40" y="2099894"/>
            <a:ext cx="4567384" cy="456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69D14-106D-6B05-C99F-6B475FFA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Використані компоненти. </a:t>
            </a:r>
            <a:r>
              <a:rPr lang="en-US" dirty="0"/>
              <a:t>Arduino Nano</a:t>
            </a:r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67C2E-389D-9ACE-0B8C-9F21F25C7299}"/>
              </a:ext>
            </a:extLst>
          </p:cNvPr>
          <p:cNvSpPr txBox="1"/>
          <p:nvPr/>
        </p:nvSpPr>
        <p:spPr>
          <a:xfrm>
            <a:off x="7419395" y="3783823"/>
            <a:ext cx="297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(5V)</a:t>
            </a:r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1ED59-A460-CF65-E6C5-F59957B85981}"/>
              </a:ext>
            </a:extLst>
          </p:cNvPr>
          <p:cNvSpPr txBox="1"/>
          <p:nvPr/>
        </p:nvSpPr>
        <p:spPr>
          <a:xfrm>
            <a:off x="7419395" y="4383586"/>
            <a:ext cx="297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I2C Led Screen Handler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0600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9D14-106D-6B05-C99F-6B475FFA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Використані компоненти. Сенсори</a:t>
            </a:r>
          </a:p>
        </p:txBody>
      </p:sp>
      <p:pic>
        <p:nvPicPr>
          <p:cNvPr id="3074" name="Picture 2" descr="Arduino MQ-2 Gas Sensor Tutorial - How Does a Gas Sensor Work and How to  Interface it with Arduino?">
            <a:extLst>
              <a:ext uri="{FF2B5EF4-FFF2-40B4-BE49-F238E27FC236}">
                <a16:creationId xmlns:a16="http://schemas.microsoft.com/office/drawing/2014/main" id="{A96C065E-0762-1602-8536-961832F8B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122" y="2855168"/>
            <a:ext cx="3817842" cy="243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rduino IR Sensor Tutorial - Interfacing IR Sensor Module with Arduino Uno">
            <a:extLst>
              <a:ext uri="{FF2B5EF4-FFF2-40B4-BE49-F238E27FC236}">
                <a16:creationId xmlns:a16="http://schemas.microsoft.com/office/drawing/2014/main" id="{CBB76E2B-913B-B43F-47DE-7881A025E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436" y="2712866"/>
            <a:ext cx="3999286" cy="2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142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9D14-106D-6B05-C99F-6B475FFA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Використані компоненти. Сенсори</a:t>
            </a:r>
          </a:p>
        </p:txBody>
      </p:sp>
      <p:pic>
        <p:nvPicPr>
          <p:cNvPr id="4100" name="Picture 4" descr="Interface BME280 Temperature, Humidity &amp; Pressure Sensor with Arduino">
            <a:extLst>
              <a:ext uri="{FF2B5EF4-FFF2-40B4-BE49-F238E27FC236}">
                <a16:creationId xmlns:a16="http://schemas.microsoft.com/office/drawing/2014/main" id="{00B7E2D0-C7B4-7340-4DD1-A3774FCF8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87" y="2781528"/>
            <a:ext cx="3827734" cy="313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MP280 Module Pinout">
            <a:extLst>
              <a:ext uri="{FF2B5EF4-FFF2-40B4-BE49-F238E27FC236}">
                <a16:creationId xmlns:a16="http://schemas.microsoft.com/office/drawing/2014/main" id="{2878636E-F95D-8DC8-793E-2C9A81A27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804" y="3060441"/>
            <a:ext cx="4557399" cy="24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719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9D14-106D-6B05-C99F-6B475FFA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Використані компоненти. Актори</a:t>
            </a:r>
          </a:p>
        </p:txBody>
      </p:sp>
      <p:pic>
        <p:nvPicPr>
          <p:cNvPr id="5122" name="Picture 2" descr="How to interface Piezo buzzer with Arduino - ElectroVigyan">
            <a:extLst>
              <a:ext uri="{FF2B5EF4-FFF2-40B4-BE49-F238E27FC236}">
                <a16:creationId xmlns:a16="http://schemas.microsoft.com/office/drawing/2014/main" id="{72DD1AB0-96E8-AC25-857A-ABEFF9354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40" y="2764971"/>
            <a:ext cx="4418046" cy="294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n-Depth: Interfacing an I2C LCD with Arduino">
            <a:extLst>
              <a:ext uri="{FF2B5EF4-FFF2-40B4-BE49-F238E27FC236}">
                <a16:creationId xmlns:a16="http://schemas.microsoft.com/office/drawing/2014/main" id="{6396006A-7F18-61C2-7597-F3F099D11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760" y="2595660"/>
            <a:ext cx="48006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85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2428-B9A5-0270-B2DF-D59AEA9A9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30" y="0"/>
            <a:ext cx="8281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47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673B6D0-281D-6AF8-2D23-D74C95119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9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5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9D14-106D-6B05-C99F-6B475FFA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Веб Інтерфейс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026B5-975E-21C1-07FC-FA6A5849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79" y="2413091"/>
            <a:ext cx="7744906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8762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A252F"/>
      </a:dk2>
      <a:lt2>
        <a:srgbClr val="F0F3F1"/>
      </a:lt2>
      <a:accent1>
        <a:srgbClr val="C34DB0"/>
      </a:accent1>
      <a:accent2>
        <a:srgbClr val="933BB1"/>
      </a:accent2>
      <a:accent3>
        <a:srgbClr val="744DC3"/>
      </a:accent3>
      <a:accent4>
        <a:srgbClr val="3F49B3"/>
      </a:accent4>
      <a:accent5>
        <a:srgbClr val="4D89C3"/>
      </a:accent5>
      <a:accent6>
        <a:srgbClr val="3BA8B1"/>
      </a:accent6>
      <a:hlink>
        <a:srgbClr val="3F6AB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91</Words>
  <Application>Microsoft Office PowerPoint</Application>
  <PresentationFormat>Widescreen</PresentationFormat>
  <Paragraphs>21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Neue Haas Grotesk Text Pro</vt:lpstr>
      <vt:lpstr>AccentBoxVTI</vt:lpstr>
      <vt:lpstr>Метеостанція та пожежна система на базі  NodeMCU + Arduino Nano</vt:lpstr>
      <vt:lpstr>Використані компоненти. NodeMCU</vt:lpstr>
      <vt:lpstr>Використані компоненти. Arduino Nano</vt:lpstr>
      <vt:lpstr>Використані компоненти. Сенсори</vt:lpstr>
      <vt:lpstr>Використані компоненти. Сенсори</vt:lpstr>
      <vt:lpstr>Використані компоненти. Актори</vt:lpstr>
      <vt:lpstr>PowerPoint Presentation</vt:lpstr>
      <vt:lpstr>PowerPoint Presentation</vt:lpstr>
      <vt:lpstr>Веб Інтерфейс</vt:lpstr>
      <vt:lpstr>Діаграма коду. NodeMCU</vt:lpstr>
      <vt:lpstr>Відкриття серверу на прослуховування</vt:lpstr>
      <vt:lpstr>Опис запиту до кліента</vt:lpstr>
      <vt:lpstr>Опис запиту до кліента</vt:lpstr>
      <vt:lpstr>Апаратний захист. Резистори та потенціометри</vt:lpstr>
      <vt:lpstr>Апаратний захист. Стандарт I2C</vt:lpstr>
      <vt:lpstr>Програмний захист. Реакція на сенсори</vt:lpstr>
      <vt:lpstr>Інший функціонал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Метеостанція та пожежна система на базі  NodeMCU + Arduino Nano</dc:title>
  <dc:creator>Жуковський Ігор Андрійович</dc:creator>
  <cp:lastModifiedBy>Жуковський Ігор Андрійович</cp:lastModifiedBy>
  <cp:revision>11</cp:revision>
  <dcterms:created xsi:type="dcterms:W3CDTF">2022-12-17T02:53:52Z</dcterms:created>
  <dcterms:modified xsi:type="dcterms:W3CDTF">2022-12-17T04:23:32Z</dcterms:modified>
</cp:coreProperties>
</file>